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6" r:id="rId14"/>
    <p:sldId id="270" r:id="rId15"/>
    <p:sldId id="271" r:id="rId16"/>
    <p:sldId id="274" r:id="rId17"/>
    <p:sldId id="27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3/18/23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mypubs.army.mil/epubs/DR_pubs/DR_a/pdf/web/ARN20819_ATP_6-02x53_FINAL_WEB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5yi.org/" TargetMode="External"/><Relationship Id="rId2" Type="http://schemas.openxmlformats.org/officeDocument/2006/relationships/hyperlink" Target="https://kl7aa.org/vec/%20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erens.com/2023/01/14/director-ria-jairam-recused-by-arrl-and-it-seems-political-to-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g90" TargetMode="External"/><Relationship Id="rId2" Type="http://schemas.openxmlformats.org/officeDocument/2006/relationships/hyperlink" Target="https://kd9cpb.com/10m-ft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9r8M-AUks5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d9cpb.com/opnsense-eve-gcp" TargetMode="External"/><Relationship Id="rId2" Type="http://schemas.openxmlformats.org/officeDocument/2006/relationships/hyperlink" Target="https://youtu.be/alATWfvyJ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ancbanks.com/free-networking-lab-images-from-arista-cisco-nvidia-cumulus/" TargetMode="External"/><Relationship Id="rId2" Type="http://schemas.openxmlformats.org/officeDocument/2006/relationships/hyperlink" Target="https://kd9cpb.com/automate-gcp-ev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CF3-B531-0F4C-9F2E-25B23E156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417" y="675751"/>
            <a:ext cx="7323241" cy="4011240"/>
          </a:xfrm>
        </p:spPr>
        <p:txBody>
          <a:bodyPr/>
          <a:lstStyle/>
          <a:p>
            <a:r>
              <a:rPr lang="en-US" b="0" dirty="0"/>
              <a:t>building a cyber range in GCP</a:t>
            </a:r>
            <a:br>
              <a:rPr lang="en-US" b="0" dirty="0"/>
            </a:br>
            <a:r>
              <a:rPr lang="en-US" b="0" dirty="0"/>
              <a:t> - and -</a:t>
            </a:r>
            <a:br>
              <a:rPr lang="en-US" b="0" dirty="0"/>
            </a:br>
            <a:r>
              <a:rPr lang="en-US" b="0" dirty="0"/>
              <a:t>the magic of 10 meter ham radio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E8B9D-8588-FF42-A220-8EC8DDF5A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02146"/>
          </a:xfrm>
        </p:spPr>
        <p:txBody>
          <a:bodyPr>
            <a:normAutofit fontScale="92500"/>
          </a:bodyPr>
          <a:lstStyle/>
          <a:p>
            <a:r>
              <a:rPr lang="en-US" dirty="0"/>
              <a:t>Tom Costello			@kd9cpb@infosec.exchange				he/him/his		kd9cpb.com	</a:t>
            </a:r>
          </a:p>
          <a:p>
            <a:r>
              <a:rPr lang="en-US" dirty="0"/>
              <a:t>Panckakescon3 backup speaker, Pancakescon4 actual speaker!	</a:t>
            </a:r>
          </a:p>
          <a:p>
            <a:r>
              <a:rPr lang="en-US" dirty="0"/>
              <a:t>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8C47A-46B3-7348-A398-910D0F3A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50" y="809315"/>
            <a:ext cx="3260750" cy="40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B238-FCF1-D843-871B-E27BD1D4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84" y="748037"/>
            <a:ext cx="10571998" cy="970450"/>
          </a:xfrm>
        </p:spPr>
        <p:txBody>
          <a:bodyPr/>
          <a:lstStyle/>
          <a:p>
            <a:r>
              <a:rPr lang="en-US" dirty="0"/>
              <a:t>The magical 10 meter band </a:t>
            </a:r>
            <a:br>
              <a:rPr lang="en-US" dirty="0"/>
            </a:br>
            <a:r>
              <a:rPr lang="en-US" dirty="0"/>
              <a:t>in ham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E096-E98E-2941-BF5D-EA55E562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2507"/>
            <a:ext cx="12191999" cy="788041"/>
          </a:xfrm>
        </p:spPr>
        <p:txBody>
          <a:bodyPr>
            <a:normAutofit/>
          </a:bodyPr>
          <a:lstStyle/>
          <a:p>
            <a:r>
              <a:rPr lang="en-US" dirty="0"/>
              <a:t>Full story of why HF is awesome at </a:t>
            </a:r>
            <a:r>
              <a:rPr lang="en-US" dirty="0">
                <a:hlinkClick r:id="rId2"/>
              </a:rPr>
              <a:t>https://armypubs.army.mil/epubs/DR_pubs/DR_a/pdf/web/ARN20819_ATP_6-02x53_FINAL_WEB.pdf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807053-50F4-C74C-A058-22577FC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16" y="2900548"/>
            <a:ext cx="4722186" cy="3209415"/>
          </a:xfrm>
          <a:prstGeom prst="rect">
            <a:avLst/>
          </a:prstGeom>
        </p:spPr>
      </p:pic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908E4137-8D65-5949-A3B9-C59C1AB85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4" y="2900548"/>
            <a:ext cx="4612555" cy="34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9CF-542E-C54C-B10C-0863E8C3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90" y="852635"/>
            <a:ext cx="12019722" cy="970450"/>
          </a:xfrm>
        </p:spPr>
        <p:txBody>
          <a:bodyPr/>
          <a:lstStyle/>
          <a:p>
            <a:r>
              <a:rPr lang="en-US" dirty="0"/>
              <a:t>How do I start blasting RF </a:t>
            </a:r>
            <a:br>
              <a:rPr lang="en-US" dirty="0"/>
            </a:br>
            <a:r>
              <a:rPr lang="en-US" dirty="0"/>
              <a:t>into the ionosphere?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FEB4-0BB6-B64C-858E-AC019E26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2209035"/>
            <a:ext cx="7781949" cy="3636511"/>
          </a:xfrm>
        </p:spPr>
        <p:txBody>
          <a:bodyPr/>
          <a:lstStyle/>
          <a:p>
            <a:r>
              <a:rPr lang="en-US" dirty="0"/>
              <a:t>Step 1: Get a ham radio license</a:t>
            </a:r>
          </a:p>
          <a:p>
            <a:r>
              <a:rPr lang="en-US" dirty="0"/>
              <a:t>Step 2: Get a radio, antenna and adapters</a:t>
            </a:r>
          </a:p>
          <a:p>
            <a:r>
              <a:rPr lang="en-US" dirty="0"/>
              <a:t>Step 3 (optional): Get WSJT-X working on your computer</a:t>
            </a:r>
          </a:p>
          <a:p>
            <a:r>
              <a:rPr lang="en-US" dirty="0"/>
              <a:t>Step 4 (optional): Get QSL cards or electronic logbook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just want to take a listen for now, buy an SDR dongle (should be less than $50, search </a:t>
            </a:r>
            <a:r>
              <a:rPr lang="en-US" dirty="0" err="1"/>
              <a:t>rtl-sdr</a:t>
            </a:r>
            <a:r>
              <a:rPr lang="en-US" dirty="0"/>
              <a:t> or </a:t>
            </a:r>
            <a:r>
              <a:rPr lang="en-US" dirty="0" err="1"/>
              <a:t>nooelec</a:t>
            </a:r>
            <a:r>
              <a:rPr lang="en-US" dirty="0"/>
              <a:t> smart)</a:t>
            </a:r>
          </a:p>
        </p:txBody>
      </p:sp>
      <p:pic>
        <p:nvPicPr>
          <p:cNvPr id="5" name="Picture 4" descr="A dog holding a knife&#10;&#10;Description automatically generated with low confidence">
            <a:extLst>
              <a:ext uri="{FF2B5EF4-FFF2-40B4-BE49-F238E27FC236}">
                <a16:creationId xmlns:a16="http://schemas.microsoft.com/office/drawing/2014/main" id="{044CDDA6-6F76-454D-8818-EAD27896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07" y="2016060"/>
            <a:ext cx="3113451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53" y="840950"/>
            <a:ext cx="8744966" cy="970450"/>
          </a:xfrm>
        </p:spPr>
        <p:txBody>
          <a:bodyPr/>
          <a:lstStyle/>
          <a:p>
            <a:r>
              <a:rPr lang="en-US" dirty="0"/>
              <a:t>Step 1 option 1: Getting a license via memorization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753342" cy="3636511"/>
          </a:xfrm>
        </p:spPr>
        <p:txBody>
          <a:bodyPr/>
          <a:lstStyle/>
          <a:p>
            <a:r>
              <a:rPr lang="en-US" dirty="0"/>
              <a:t>Either web search for “Chicago ham radio volunteer examiner” (substituting out Chicago for your town, unless you are in Chicago)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do it online (proctored) via orgs like </a:t>
            </a:r>
            <a:r>
              <a:rPr lang="en-US" dirty="0">
                <a:hlinkClick r:id="rId2"/>
              </a:rPr>
              <a:t>https://kl7aa.org/vec/</a:t>
            </a:r>
            <a:r>
              <a:rPr lang="en-US" dirty="0"/>
              <a:t>  and </a:t>
            </a:r>
            <a:r>
              <a:rPr lang="en-US" dirty="0">
                <a:hlinkClick r:id="rId3"/>
              </a:rPr>
              <a:t>https://www.w5yi.org/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hamstudy.org</a:t>
            </a:r>
            <a:r>
              <a:rPr lang="en-US" dirty="0"/>
              <a:t> (or similar) to memorize technician question pool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BE5BDC10-5FE7-D543-9F7E-CADB6834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840" y="2549258"/>
            <a:ext cx="4591484" cy="2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D9D-2C3C-9943-B35A-8BEF4FCD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90" y="977281"/>
            <a:ext cx="8560030" cy="970450"/>
          </a:xfrm>
        </p:spPr>
        <p:txBody>
          <a:bodyPr/>
          <a:lstStyle/>
          <a:p>
            <a:r>
              <a:rPr lang="en-US" dirty="0"/>
              <a:t>Step 1 option 2: Getting a license via studying Ria’s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09F9-14DC-464C-B69A-743FAD7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90" y="1994757"/>
            <a:ext cx="11116638" cy="3534219"/>
          </a:xfrm>
        </p:spPr>
        <p:txBody>
          <a:bodyPr/>
          <a:lstStyle/>
          <a:p>
            <a:r>
              <a:rPr lang="en-US" dirty="0"/>
              <a:t>Ham radio has an inclusivity problem. It’s gotten better since the pandemic, but still an issue</a:t>
            </a:r>
          </a:p>
          <a:p>
            <a:r>
              <a:rPr lang="en-US" dirty="0"/>
              <a:t>Ria Jairam N2RJ making waves at ARRL, wrote awesome book on passing technician exam by truly understanding the fundamentals (not just memorizing!)</a:t>
            </a:r>
          </a:p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https://perens.com/2023/01/14/director-ria-jairam-recused-by-arrl-and-it-seems-political-to-me/</a:t>
            </a:r>
            <a:r>
              <a:rPr lang="en-US" dirty="0"/>
              <a:t> for some great ham radio drama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RRL QST magazine cover with too many old white dudes">
            <a:extLst>
              <a:ext uri="{FF2B5EF4-FFF2-40B4-BE49-F238E27FC236}">
                <a16:creationId xmlns:a16="http://schemas.microsoft.com/office/drawing/2014/main" id="{A0F5A50E-C7DA-5950-EE17-874B167E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28" y="4024640"/>
            <a:ext cx="2666986" cy="25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AE73-2188-B31B-6F69-3D299AED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72" y="4505164"/>
            <a:ext cx="6087690" cy="16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775961"/>
            <a:ext cx="10571998" cy="970450"/>
          </a:xfrm>
        </p:spPr>
        <p:txBody>
          <a:bodyPr/>
          <a:lstStyle/>
          <a:p>
            <a:r>
              <a:rPr lang="en-US" dirty="0"/>
              <a:t>Step 2: Get a radio, </a:t>
            </a:r>
            <a:br>
              <a:rPr lang="en-US" dirty="0"/>
            </a:br>
            <a:r>
              <a:rPr lang="en-US" dirty="0"/>
              <a:t>antenna, 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90" y="1610744"/>
            <a:ext cx="5479346" cy="3636511"/>
          </a:xfrm>
        </p:spPr>
        <p:txBody>
          <a:bodyPr/>
          <a:lstStyle/>
          <a:p>
            <a:r>
              <a:rPr lang="en-US" dirty="0"/>
              <a:t>Option 1: Go cheap and get a 10 meter ham radio</a:t>
            </a:r>
          </a:p>
          <a:p>
            <a:r>
              <a:rPr lang="en-US" dirty="0">
                <a:hlinkClick r:id="rId2"/>
              </a:rPr>
              <a:t>https://kd9cpb.com/10m-ft8</a:t>
            </a:r>
            <a:r>
              <a:rPr lang="en-US" dirty="0"/>
              <a:t> blabs about this, it’ll cost between $150 – 450</a:t>
            </a:r>
          </a:p>
          <a:p>
            <a:r>
              <a:rPr lang="en-US" dirty="0"/>
              <a:t>If you don’t like it, you can put it all back on eBay at a small loss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15842" y="1417638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Go fancy with an expensive all-band HF ham radio with a tuner</a:t>
            </a:r>
          </a:p>
          <a:p>
            <a:r>
              <a:rPr lang="en-US" dirty="0">
                <a:hlinkClick r:id="rId3"/>
              </a:rPr>
              <a:t>https://kd9cpb.com/g90</a:t>
            </a:r>
            <a:r>
              <a:rPr lang="en-US" dirty="0"/>
              <a:t> has my all-band setup if you’re curious, $500+ to get started</a:t>
            </a:r>
          </a:p>
          <a:p>
            <a:r>
              <a:rPr lang="en-US" dirty="0"/>
              <a:t>”Buy once, cry once” if you get General level license (way more studying)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6C6C-CFE9-0546-B317-C62D32A3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1" y="4756935"/>
            <a:ext cx="5098116" cy="19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CD425-FA0C-3843-914B-F0FBFBE0C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842" y="4664467"/>
            <a:ext cx="4268569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E08-BA6F-D04B-BCD9-356FE00E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WSJT-X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3879-98B9-DC41-8FF2-568D3E52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0" y="2184633"/>
            <a:ext cx="5756749" cy="4281255"/>
          </a:xfrm>
        </p:spPr>
        <p:txBody>
          <a:bodyPr/>
          <a:lstStyle/>
          <a:p>
            <a:r>
              <a:rPr lang="en-US" dirty="0"/>
              <a:t>Makes magical bagpipe noises from your computer’s mic jack</a:t>
            </a:r>
          </a:p>
          <a:p>
            <a:r>
              <a:rPr lang="en-US" dirty="0"/>
              <a:t>Listens for magical bagpipe noises from around the world</a:t>
            </a:r>
          </a:p>
          <a:p>
            <a:r>
              <a:rPr lang="en-US" dirty="0"/>
              <a:t>When you send and receive noises, it counts as a QSO!</a:t>
            </a:r>
          </a:p>
          <a:p>
            <a:r>
              <a:rPr lang="en-US" dirty="0"/>
              <a:t>Similar programs like JS8call exist to have actual conversations with the world</a:t>
            </a:r>
          </a:p>
          <a:p>
            <a:r>
              <a:rPr lang="en-US" dirty="0"/>
              <a:t>No morse code required</a:t>
            </a:r>
          </a:p>
          <a:p>
            <a:r>
              <a:rPr lang="en-US" dirty="0"/>
              <a:t>YouTube Tutorials are your friend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52D46-4767-6641-88E6-97B557D6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017714"/>
            <a:ext cx="4383641" cy="40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B32A-CB7A-3F4B-B9FD-0DBE3313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good 10 meter </a:t>
            </a:r>
            <a:br>
              <a:rPr lang="en-US" dirty="0"/>
            </a:br>
            <a:r>
              <a:rPr lang="en-US" dirty="0"/>
              <a:t>FT8 QSO looks like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259D6-703D-5846-9599-7A4C702C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1EA70-1F28-8E41-8635-994A1805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77" y="1964692"/>
            <a:ext cx="6377046" cy="48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95A-9F5A-A64A-BF4F-366D5E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10 meter milage may vary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024B6-2889-9646-BB2F-54D142ED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98" y="2225262"/>
            <a:ext cx="4305300" cy="4319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B31CB-743C-9F47-926D-FD757F1A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8" y="2225262"/>
            <a:ext cx="6019807" cy="43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9EE-A60D-C746-899C-48B40EF8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QSL cards </a:t>
            </a:r>
            <a:br>
              <a:rPr lang="en-US" dirty="0"/>
            </a:br>
            <a:r>
              <a:rPr lang="en-US" dirty="0"/>
              <a:t>or electronic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E4F75-74C5-CC43-B4B9-854115FF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12461"/>
          </a:xfrm>
        </p:spPr>
        <p:txBody>
          <a:bodyPr>
            <a:normAutofit/>
          </a:bodyPr>
          <a:lstStyle/>
          <a:p>
            <a:r>
              <a:rPr lang="en-US" dirty="0"/>
              <a:t>QSL cards are a fun hobby but not ideal for privacy</a:t>
            </a:r>
          </a:p>
          <a:p>
            <a:r>
              <a:rPr lang="en-US" dirty="0" err="1"/>
              <a:t>eQSL</a:t>
            </a:r>
            <a:r>
              <a:rPr lang="en-US" dirty="0"/>
              <a:t> services like QRZ, </a:t>
            </a:r>
            <a:r>
              <a:rPr lang="en-US" dirty="0" err="1"/>
              <a:t>LoTW</a:t>
            </a:r>
            <a:r>
              <a:rPr lang="en-US" dirty="0"/>
              <a:t> and </a:t>
            </a:r>
            <a:r>
              <a:rPr lang="en-US" dirty="0" err="1"/>
              <a:t>eQSL.cc</a:t>
            </a:r>
            <a:r>
              <a:rPr lang="en-US" dirty="0"/>
              <a:t> are very popular, no postage!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344EE-E80B-8A48-8844-C69E1FD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6" y="3538330"/>
            <a:ext cx="7544503" cy="3035623"/>
          </a:xfrm>
          <a:prstGeom prst="rect">
            <a:avLst/>
          </a:prstGeom>
        </p:spPr>
      </p:pic>
      <p:pic>
        <p:nvPicPr>
          <p:cNvPr id="7" name="Picture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4790C482-4988-7344-BD85-25441362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173896"/>
            <a:ext cx="2594168" cy="35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11D4-97D1-3B4E-9BF4-E209B852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I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9F98-C11B-6540-BBDE-E5312FB8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2356197"/>
            <a:ext cx="6917635" cy="3636511"/>
          </a:xfrm>
        </p:spPr>
        <p:txBody>
          <a:bodyPr/>
          <a:lstStyle/>
          <a:p>
            <a:r>
              <a:rPr lang="en-US" dirty="0"/>
              <a:t>Thanks for watching! Slides at </a:t>
            </a:r>
            <a:r>
              <a:rPr lang="en-US" dirty="0" err="1"/>
              <a:t>github.com</a:t>
            </a:r>
            <a:r>
              <a:rPr lang="en-US" dirty="0"/>
              <a:t>/kd9cpb/slides</a:t>
            </a:r>
          </a:p>
          <a:p>
            <a:r>
              <a:rPr lang="en-US" dirty="0"/>
              <a:t>Check out PancakesCon2’s ISS Ham Radio talk at </a:t>
            </a:r>
            <a:r>
              <a:rPr lang="en-US" dirty="0">
                <a:hlinkClick r:id="rId2"/>
              </a:rPr>
              <a:t>https://www.youtube.com/watch?v=9r8M-AUks50</a:t>
            </a:r>
            <a:r>
              <a:rPr lang="en-US" dirty="0"/>
              <a:t> </a:t>
            </a:r>
          </a:p>
          <a:p>
            <a:r>
              <a:rPr lang="en-US" dirty="0"/>
              <a:t>Seriously after </a:t>
            </a:r>
            <a:r>
              <a:rPr lang="en-US" dirty="0" err="1"/>
              <a:t>Pancakescon</a:t>
            </a:r>
            <a:r>
              <a:rPr lang="en-US" dirty="0"/>
              <a:t> consider spending your $300 free GCP credit on building a </a:t>
            </a:r>
            <a:r>
              <a:rPr lang="en-US" dirty="0" err="1"/>
              <a:t>cyberrange</a:t>
            </a:r>
            <a:endParaRPr lang="en-US" dirty="0"/>
          </a:p>
          <a:p>
            <a:r>
              <a:rPr lang="en-US" dirty="0"/>
              <a:t>Then spend $300ish real money on 10 meter ham radio gear after the GCP credit runs dry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Hit me up @kd9cpb@infosec.exchange or </a:t>
            </a:r>
            <a:r>
              <a:rPr lang="en-US" dirty="0" err="1">
                <a:sym typeface="Wingdings" pitchFamily="2" charset="2"/>
              </a:rPr>
              <a:t>qrz.com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Have a nice day!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E2577-87BC-ED4A-8652-DF3E576C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4" y="1938094"/>
            <a:ext cx="3511827" cy="44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9898-1EB8-2949-9142-67DC89C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56" y="699784"/>
            <a:ext cx="5619964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Who’s this dude and what is a cyber range?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6E361-A371-8545-AB2F-3AD80CCDA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" r="3187" b="1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4C2F-7CCB-CB4C-B183-96E19FBB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6900863" cy="3632200"/>
          </a:xfrm>
        </p:spPr>
        <p:txBody>
          <a:bodyPr>
            <a:normAutofit/>
          </a:bodyPr>
          <a:lstStyle/>
          <a:p>
            <a:r>
              <a:rPr lang="en-US" dirty="0"/>
              <a:t>Been into network security since DC14 + </a:t>
            </a:r>
            <a:r>
              <a:rPr lang="en-US" dirty="0" err="1"/>
              <a:t>BackTrack</a:t>
            </a:r>
            <a:r>
              <a:rPr lang="en-US" dirty="0"/>
              <a:t> Linux days</a:t>
            </a:r>
          </a:p>
          <a:p>
            <a:r>
              <a:rPr lang="en-US" dirty="0"/>
              <a:t>Blue Team FTW</a:t>
            </a:r>
          </a:p>
          <a:p>
            <a:r>
              <a:rPr lang="en-US" dirty="0"/>
              <a:t>Boring ”views &amp; opinions” disclaimer goes here</a:t>
            </a:r>
          </a:p>
          <a:p>
            <a:r>
              <a:rPr lang="en-US" dirty="0"/>
              <a:t>“A cyber range is a controlled, interactive technology environment where up-and-coming cybersecurity professionals can learn how to detect and mitigate cyber attacks using the same kind of equipment they will have on the job.”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cybersecurityguide.org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8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0391-13B8-A746-BF3B-342E586F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Humble Cyber Range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61E-189A-4443-926E-D58903F6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85956"/>
          </a:xfrm>
        </p:spPr>
        <p:txBody>
          <a:bodyPr/>
          <a:lstStyle/>
          <a:p>
            <a:r>
              <a:rPr lang="en-US" dirty="0"/>
              <a:t>I’ve been doing network security </a:t>
            </a:r>
            <a:r>
              <a:rPr lang="en-US" dirty="0" err="1"/>
              <a:t>homelabs</a:t>
            </a:r>
            <a:r>
              <a:rPr lang="en-US" dirty="0"/>
              <a:t> since mid-2000’s, they aren’t super exciting</a:t>
            </a:r>
          </a:p>
        </p:txBody>
      </p:sp>
      <p:pic>
        <p:nvPicPr>
          <p:cNvPr id="5" name="Picture 4" descr="A picture containing text, cable, electronics, connector&#10;&#10;Description automatically generated">
            <a:extLst>
              <a:ext uri="{FF2B5EF4-FFF2-40B4-BE49-F238E27FC236}">
                <a16:creationId xmlns:a16="http://schemas.microsoft.com/office/drawing/2014/main" id="{DADEE16D-D039-0846-9647-F9A2105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3008244"/>
            <a:ext cx="2708413" cy="3611217"/>
          </a:xfrm>
          <a:prstGeom prst="rect">
            <a:avLst/>
          </a:prstGeom>
        </p:spPr>
      </p:pic>
      <p:pic>
        <p:nvPicPr>
          <p:cNvPr id="7" name="Picture 6" descr="A picture containing text, indoor, electronics, monitor&#10;&#10;Description automatically generated">
            <a:extLst>
              <a:ext uri="{FF2B5EF4-FFF2-40B4-BE49-F238E27FC236}">
                <a16:creationId xmlns:a16="http://schemas.microsoft.com/office/drawing/2014/main" id="{04C2D9DA-4F2C-A349-9AC3-0B25CA88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53" y="3099352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0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CABF3-34CB-D24F-9E20-9339B057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" y="252536"/>
            <a:ext cx="10251042" cy="44335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78BE-F31E-BA4E-A223-BB039ED8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GCP cyber range is 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7212-CA31-7047-B1D1-8E5D4795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14495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Thanks to new gig in Summer 2020, found out about eve-ng in GCP as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This is exciting! Can add things to home </a:t>
            </a:r>
            <a:r>
              <a:rPr lang="en-US" sz="1200" dirty="0" err="1">
                <a:solidFill>
                  <a:srgbClr val="FEFEFE"/>
                </a:solidFill>
              </a:rPr>
              <a:t>wifi</a:t>
            </a:r>
            <a:r>
              <a:rPr lang="en-US" sz="1200" dirty="0">
                <a:solidFill>
                  <a:srgbClr val="FEFEFE"/>
                </a:solidFill>
              </a:rPr>
              <a:t> that can access things in cyber range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FEFEFE"/>
                </a:solidFill>
              </a:rPr>
              <a:t>$300 Google Cloud New Customer Credit FTW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3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FB631-EDCA-A141-AB2D-C77D25E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Doing it with free-ish stuff only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2644E70-4028-294B-9A46-A5010DB8E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201" y="238539"/>
            <a:ext cx="6742516" cy="61356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360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6FCA-CFCD-014B-9CEE-515A6A9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en-US" dirty="0"/>
              <a:t>2 ways to connect </a:t>
            </a:r>
            <a:br>
              <a:rPr lang="en-US" dirty="0"/>
            </a:br>
            <a:r>
              <a:rPr lang="en-US" dirty="0" err="1"/>
              <a:t>btwn</a:t>
            </a:r>
            <a:r>
              <a:rPr lang="en-US" dirty="0"/>
              <a:t> home &amp; cyber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1BE6F-1190-854C-97BD-49B42ED4B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73" y="2186609"/>
            <a:ext cx="8110054" cy="46713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A137E-A497-1244-BBBE-D2F8FB5E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3" y="3209532"/>
            <a:ext cx="1877667" cy="438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2B955-03FC-F941-BB93-D4D5D944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0" y="3573073"/>
            <a:ext cx="1448076" cy="75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BE663-D0B9-BC47-9BDE-90C5CC4EF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55" y="3573073"/>
            <a:ext cx="2503280" cy="500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FA67C-6947-4C42-A4BA-C8C2E0012E84}"/>
              </a:ext>
            </a:extLst>
          </p:cNvPr>
          <p:cNvSpPr txBox="1"/>
          <p:nvPr/>
        </p:nvSpPr>
        <p:spPr>
          <a:xfrm>
            <a:off x="6385716" y="302486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GCP IPsec tunnel</a:t>
            </a:r>
          </a:p>
        </p:txBody>
      </p:sp>
    </p:spTree>
    <p:extLst>
      <p:ext uri="{BB962C8B-B14F-4D97-AF65-F5344CB8AC3E}">
        <p14:creationId xmlns:p14="http://schemas.microsoft.com/office/powerpoint/2010/main" val="94438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A6BC-8D38-C947-8BD3-1673FDBB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01" y="932413"/>
            <a:ext cx="10571998" cy="970450"/>
          </a:xfrm>
        </p:spPr>
        <p:txBody>
          <a:bodyPr/>
          <a:lstStyle/>
          <a:p>
            <a:r>
              <a:rPr lang="en-US" dirty="0"/>
              <a:t>2 different ways to </a:t>
            </a:r>
            <a:br>
              <a:rPr lang="en-US" dirty="0"/>
            </a:br>
            <a:r>
              <a:rPr lang="en-US" dirty="0"/>
              <a:t>BYO GCP </a:t>
            </a:r>
            <a:r>
              <a:rPr lang="en-US" dirty="0" err="1"/>
              <a:t>cyberrange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59E2-D049-654B-A56E-90798803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4" y="1417638"/>
            <a:ext cx="5479346" cy="3636511"/>
          </a:xfrm>
        </p:spPr>
        <p:txBody>
          <a:bodyPr/>
          <a:lstStyle/>
          <a:p>
            <a:r>
              <a:rPr lang="en-US" dirty="0"/>
              <a:t>Option 1: Tony E’s videos at </a:t>
            </a:r>
            <a:r>
              <a:rPr lang="en-US" dirty="0">
                <a:hlinkClick r:id="rId2"/>
              </a:rPr>
              <a:t>https://youtu.be/alATWfvyJmE</a:t>
            </a:r>
            <a:endParaRPr lang="en-US" dirty="0"/>
          </a:p>
          <a:p>
            <a:r>
              <a:rPr lang="en-US" dirty="0"/>
              <a:t>Best if you want to get running ASAP</a:t>
            </a:r>
          </a:p>
          <a:p>
            <a:r>
              <a:rPr lang="en-US" dirty="0"/>
              <a:t>Just works out of the box, no messy tunneling</a:t>
            </a:r>
          </a:p>
          <a:p>
            <a:r>
              <a:rPr lang="en-US" dirty="0"/>
              <a:t>This is the blue pill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3B1037-5707-F940-8007-B1B423F1160E}"/>
              </a:ext>
            </a:extLst>
          </p:cNvPr>
          <p:cNvSpPr txBox="1">
            <a:spLocks/>
          </p:cNvSpPr>
          <p:nvPr/>
        </p:nvSpPr>
        <p:spPr>
          <a:xfrm>
            <a:off x="5802590" y="1599504"/>
            <a:ext cx="5840710" cy="345464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2: my blog at </a:t>
            </a:r>
            <a:r>
              <a:rPr lang="en-US" dirty="0">
                <a:hlinkClick r:id="rId3"/>
              </a:rPr>
              <a:t>https://kd9cpb.com/opnsense-eve-gcp</a:t>
            </a:r>
            <a:r>
              <a:rPr lang="en-US" dirty="0"/>
              <a:t> </a:t>
            </a:r>
          </a:p>
          <a:p>
            <a:r>
              <a:rPr lang="en-US" dirty="0"/>
              <a:t>Best if you want to really learn GCP networking</a:t>
            </a:r>
          </a:p>
          <a:p>
            <a:r>
              <a:rPr lang="en-US" dirty="0"/>
              <a:t>It’s messy, but you will learn a ton about cloud networks &amp; </a:t>
            </a:r>
            <a:r>
              <a:rPr lang="en-US" dirty="0" err="1"/>
              <a:t>OPNsense</a:t>
            </a:r>
            <a:r>
              <a:rPr lang="en-US" dirty="0"/>
              <a:t> firewall</a:t>
            </a:r>
          </a:p>
          <a:p>
            <a:r>
              <a:rPr lang="en-US" dirty="0"/>
              <a:t>This is the red pill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F0252-2465-4749-99A5-CE14BF61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90" y="4466258"/>
            <a:ext cx="4521200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59C82-957E-F14D-9B89-3FD1B25F5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0" y="4478958"/>
            <a:ext cx="4508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9A41-076B-A14A-99A4-477D1E3B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6" y="741764"/>
            <a:ext cx="11077200" cy="970450"/>
          </a:xfrm>
        </p:spPr>
        <p:txBody>
          <a:bodyPr/>
          <a:lstStyle/>
          <a:p>
            <a:r>
              <a:rPr lang="en-US" dirty="0"/>
              <a:t>So you built a GCP cyber range, </a:t>
            </a:r>
            <a:br>
              <a:rPr lang="en-US" dirty="0"/>
            </a:br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FB21-C334-7C48-8157-605E7395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66" y="2144282"/>
            <a:ext cx="6961809" cy="409632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Write your own Python/Ansible automation to do your work for you per </a:t>
            </a:r>
            <a:r>
              <a:rPr lang="en-US" dirty="0">
                <a:hlinkClick r:id="rId2"/>
              </a:rPr>
              <a:t>https://kd9cpb.com/automate-gcp-eve</a:t>
            </a:r>
            <a:endParaRPr lang="en-US" dirty="0"/>
          </a:p>
          <a:p>
            <a:r>
              <a:rPr lang="en-US" dirty="0"/>
              <a:t>See if your favorite NGFW/IDS actually detects vulns log4j, </a:t>
            </a:r>
            <a:r>
              <a:rPr lang="en-US" dirty="0" err="1"/>
              <a:t>Bluekeep</a:t>
            </a:r>
            <a:r>
              <a:rPr lang="en-US" dirty="0"/>
              <a:t>, etc. on an unpatched system in range</a:t>
            </a:r>
          </a:p>
          <a:p>
            <a:r>
              <a:rPr lang="en-US" dirty="0"/>
              <a:t>Try different network vendor’s stuff for free per </a:t>
            </a:r>
            <a:r>
              <a:rPr lang="en-US" dirty="0">
                <a:hlinkClick r:id="rId3"/>
              </a:rPr>
              <a:t>https://ethancbanks.com/free-networking-lab-images-from-arista-cisco-nvidia-cumulus/</a:t>
            </a:r>
            <a:r>
              <a:rPr lang="en-US" dirty="0"/>
              <a:t> </a:t>
            </a:r>
          </a:p>
          <a:p>
            <a:r>
              <a:rPr lang="en-US" dirty="0"/>
              <a:t>Test if an ACL or security policy change breaks stuff without breaking things in the real-world</a:t>
            </a:r>
          </a:p>
          <a:p>
            <a:r>
              <a:rPr lang="en-US" dirty="0"/>
              <a:t>Eve-ng isn’t the only game in town; check out </a:t>
            </a:r>
            <a:r>
              <a:rPr lang="en-US" dirty="0" err="1"/>
              <a:t>containerlab</a:t>
            </a:r>
            <a:r>
              <a:rPr lang="en-US" dirty="0"/>
              <a:t> or gns3 too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B57C8-0A08-834B-BC97-FE10F18D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08" y="2222286"/>
            <a:ext cx="4925391" cy="394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12C79-B73C-0B45-9F4F-A5F711EE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141" y="2389809"/>
            <a:ext cx="846438" cy="103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35C72-8067-2741-B4B0-93AFC531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75" y="2271981"/>
            <a:ext cx="2616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CC0FE-F074-DD4F-9430-56C317B4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181" y="1893387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Please type </a:t>
            </a:r>
            <a:r>
              <a:rPr lang="en-US" sz="2800" dirty="0" err="1"/>
              <a:t>cyberrange</a:t>
            </a:r>
            <a:r>
              <a:rPr lang="en-US" sz="2800" dirty="0"/>
              <a:t> Questions into Slack now before we go into radio fun!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D69D98-0D37-B741-9B8F-C3086D16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54" y="938184"/>
            <a:ext cx="6911527" cy="47868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519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2586</TotalTime>
  <Words>1022</Words>
  <Application>Microsoft Macintosh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Century Gothic</vt:lpstr>
      <vt:lpstr>Wingdings 2</vt:lpstr>
      <vt:lpstr>Quotable</vt:lpstr>
      <vt:lpstr>building a cyber range in GCP  - and - the magic of 10 meter ham radio</vt:lpstr>
      <vt:lpstr>Who’s this dude and what is a cyber range?</vt:lpstr>
      <vt:lpstr>Humble Cyber Range Beginnings</vt:lpstr>
      <vt:lpstr>A GCP cyber range is born</vt:lpstr>
      <vt:lpstr>Doing it with free-ish stuff only</vt:lpstr>
      <vt:lpstr>2 ways to connect  btwn home &amp; cyber range</vt:lpstr>
      <vt:lpstr>2 different ways to  BYO GCP cyberrange</vt:lpstr>
      <vt:lpstr>So you built a GCP cyber range,  now what?</vt:lpstr>
      <vt:lpstr>Please type cyberrange Questions into Slack now before we go into radio fun!</vt:lpstr>
      <vt:lpstr>The magical 10 meter band  in ham radio</vt:lpstr>
      <vt:lpstr>How do I start blasting RF  into the ionosphere?</vt:lpstr>
      <vt:lpstr>Step 1 option 1: Getting a license via memorization</vt:lpstr>
      <vt:lpstr>Step 1 option 2: Getting a license via studying Ria’s book</vt:lpstr>
      <vt:lpstr>Step 2: Get a radio,  antenna, adapters</vt:lpstr>
      <vt:lpstr>Step 3: WSJT-X</vt:lpstr>
      <vt:lpstr>What a good 10 meter  FT8 QSO looks like</vt:lpstr>
      <vt:lpstr>Your 10 meter milage may vary</vt:lpstr>
      <vt:lpstr>Step 4: QSL cards  or electronic logging</vt:lpstr>
      <vt:lpstr>Last slide I promise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cyber range in GCP &amp; the magic of 10m ham radio</dc:title>
  <dc:creator>Costello, Tom</dc:creator>
  <cp:lastModifiedBy>Costello, Tom</cp:lastModifiedBy>
  <cp:revision>16</cp:revision>
  <cp:lastPrinted>2023-03-16T01:54:21Z</cp:lastPrinted>
  <dcterms:created xsi:type="dcterms:W3CDTF">2022-01-10T02:40:31Z</dcterms:created>
  <dcterms:modified xsi:type="dcterms:W3CDTF">2023-03-19T00:40:11Z</dcterms:modified>
</cp:coreProperties>
</file>